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1494" r:id="rId11"/>
    <p:sldId id="1495" r:id="rId12"/>
    <p:sldId id="1561" r:id="rId13"/>
    <p:sldId id="1496" r:id="rId14"/>
    <p:sldId id="1500" r:id="rId15"/>
    <p:sldId id="1562" r:id="rId16"/>
    <p:sldId id="1501" r:id="rId17"/>
    <p:sldId id="1497" r:id="rId18"/>
    <p:sldId id="1499" r:id="rId19"/>
    <p:sldId id="1502" r:id="rId20"/>
    <p:sldId id="1503" r:id="rId21"/>
    <p:sldId id="1504" r:id="rId22"/>
    <p:sldId id="1505" r:id="rId23"/>
    <p:sldId id="268" r:id="rId24"/>
    <p:sldId id="269" r:id="rId25"/>
    <p:sldId id="270" r:id="rId26"/>
    <p:sldId id="271" r:id="rId27"/>
    <p:sldId id="266" r:id="rId28"/>
    <p:sldId id="272" r:id="rId29"/>
    <p:sldId id="273" r:id="rId30"/>
    <p:sldId id="274" r:id="rId31"/>
    <p:sldId id="275" r:id="rId32"/>
    <p:sldId id="276" r:id="rId33"/>
    <p:sldId id="277" r:id="rId34"/>
    <p:sldId id="259" r:id="rId35"/>
    <p:sldId id="278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91" r:id="rId44"/>
    <p:sldId id="289" r:id="rId45"/>
    <p:sldId id="292" r:id="rId46"/>
    <p:sldId id="1555" r:id="rId47"/>
    <p:sldId id="1556" r:id="rId48"/>
    <p:sldId id="1557" r:id="rId49"/>
    <p:sldId id="1558" r:id="rId50"/>
    <p:sldId id="1487" r:id="rId51"/>
    <p:sldId id="1488" r:id="rId52"/>
    <p:sldId id="1489" r:id="rId53"/>
    <p:sldId id="1490" r:id="rId54"/>
    <p:sldId id="1491" r:id="rId55"/>
    <p:sldId id="1492" r:id="rId56"/>
    <p:sldId id="155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F452E-0B8A-44B3-B6C2-B8C8CC68949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B6843-D24E-4305-818B-65093D24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7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Note to self (MK): last part of slide does not clearly match slides that follow</a:t>
            </a:r>
          </a:p>
          <a:p>
            <a:r>
              <a:rPr lang="en-US" altLang="en-US"/>
              <a:t>Introduction slides: </a:t>
            </a:r>
          </a:p>
          <a:p>
            <a:r>
              <a:rPr lang="en-US" altLang="en-US"/>
              <a:t>In the current version, we only talk about numeric data.  Can we add some materials about non-numeric data.</a:t>
            </a:r>
          </a:p>
          <a:p>
            <a:endParaRPr lang="en-US" altLang="en-US"/>
          </a:p>
          <a:p>
            <a:r>
              <a:rPr lang="en-US" altLang="en-US"/>
              <a:t>   - text statistics, TF/IDF</a:t>
            </a:r>
          </a:p>
          <a:p>
            <a:r>
              <a:rPr lang="en-US" altLang="en-US"/>
              <a:t>   - visualization of text statistics such as word cloud</a:t>
            </a:r>
          </a:p>
          <a:p>
            <a:r>
              <a:rPr lang="en-US" altLang="en-US"/>
              <a:t>   - distribution of Internet (IN, SCC, OUT, …)</a:t>
            </a:r>
          </a:p>
          <a:p>
            <a:r>
              <a:rPr lang="en-US" altLang="en-US"/>
              <a:t>   - visualization of social relationship (e.g., http://renlifang.msra.cn/)</a:t>
            </a:r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2069637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7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95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We need to </a:t>
            </a:r>
            <a:r>
              <a:rPr lang="en-US" altLang="en-US" b="1"/>
              <a:t>label</a:t>
            </a:r>
            <a:r>
              <a:rPr lang="en-US" altLang="en-US"/>
              <a:t> the dark plotted points as </a:t>
            </a:r>
            <a:r>
              <a:rPr lang="en-US" altLang="en-US" b="1"/>
              <a:t>Q1, Median, Q3</a:t>
            </a:r>
            <a:r>
              <a:rPr lang="en-US" altLang="en-US"/>
              <a:t> – that would help in understanding this graph.</a:t>
            </a:r>
          </a:p>
          <a:p>
            <a:r>
              <a:rPr lang="en-US" altLang="en-US"/>
              <a:t>Tell audience: There is a shift in distribution of branch 1 WRT branch 2 in that the unit prices of items sold at branch 1 tend to be lower than those at branch 2.</a:t>
            </a:r>
          </a:p>
        </p:txBody>
      </p:sp>
    </p:spTree>
    <p:extLst>
      <p:ext uri="{BB962C8B-B14F-4D97-AF65-F5344CB8AC3E}">
        <p14:creationId xmlns:p14="http://schemas.microsoft.com/office/powerpoint/2010/main" val="1776975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DA31005-A9AE-427D-A1E6-B4F95CC9350D}" type="slidenum">
              <a:rPr lang="en-US" altLang="en-US" sz="120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77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B941015-BDD8-4043-9B19-260F64EC13CE}" type="slidenum">
              <a:rPr lang="en-US" altLang="en-US" sz="120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340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66C23B9-057C-4049-84C5-5DF26CBD538D}" type="slidenum">
              <a:rPr lang="en-US" altLang="en-US" sz="1200"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17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4E7C151C-7188-4BCA-B5D8-23923E3151E0}" type="slidenum">
              <a:rPr lang="en-US" altLang="en-US" sz="1200">
                <a:latin typeface="Times New Roman" panose="02020603050405020304" pitchFamily="18" charset="0"/>
              </a:rPr>
              <a:pPr algn="r"/>
              <a:t>39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4909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158AEE2-013A-46CE-A419-A848A549FFD3}" type="slidenum">
              <a:rPr lang="en-US" altLang="en-US" sz="1200"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Enrich using data integration research!!</a:t>
            </a:r>
          </a:p>
        </p:txBody>
      </p:sp>
    </p:spTree>
    <p:extLst>
      <p:ext uri="{BB962C8B-B14F-4D97-AF65-F5344CB8AC3E}">
        <p14:creationId xmlns:p14="http://schemas.microsoft.com/office/powerpoint/2010/main" val="1730009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JH: Maybe we can remove Loess curve</a:t>
            </a:r>
          </a:p>
        </p:txBody>
      </p:sp>
    </p:spTree>
    <p:extLst>
      <p:ext uri="{BB962C8B-B14F-4D97-AF65-F5344CB8AC3E}">
        <p14:creationId xmlns:p14="http://schemas.microsoft.com/office/powerpoint/2010/main" val="420623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389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099B83-8896-4872-8D6A-3BB0713E1EF2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23B1-E467-495A-9DB7-BBFB5C682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6C3E9-5C03-44CA-B688-5D820B82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8441-981D-42A2-923E-10E495BF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F3C3C-D264-435D-9471-E70FAF50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A5B6E-AD18-4C1A-BE61-AFE91F7D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719B-3313-4ACB-9620-528E0695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845F8-558C-4607-814D-D90E04E1A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D3C4-158F-466C-B6F7-4457C2A9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F38A2-965A-4BF3-9CD7-257A8589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3359-1419-4B43-ADEE-854F6AEC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D24F1-3281-426E-9AEA-DAD921B89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BAAFC-5856-476B-B22B-3D2411DAA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2C2F6-B7AF-462D-B10B-361C7E92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701B-0A2A-4882-A3D4-731A5E4D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6701-306A-4F83-A4A0-79D77028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967489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775973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96730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CC75-83D3-446C-B419-F8D35F6C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012A-2D62-4B53-8D5E-7AED2D9F1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18F8-478D-4B2A-9704-1E44C549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784E-934F-405E-8111-6043BDE4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27FD-37DE-4817-89E7-FD3E2A0B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5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D210-8D85-4EDB-91D0-FDC228C2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433B5-EFC2-4B5C-B05A-3510F4F1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549A2-F20E-486C-B4B0-99507608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01C6-FB3E-4540-A7D2-A2305ACC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F3511-2C60-4917-BEC1-625986CF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6933-56AB-4560-A4B9-A2C75C56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D112-C14C-406C-8EB7-695928834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F2502-6928-4966-8548-A59538220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D1B30-B5D5-4920-9F83-C72950FA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5B79-958D-48DA-ABFC-726CFB31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E3AA6-663C-4733-838C-CD6F856F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3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F2EC-F4CA-4C3A-B179-1A99C2C3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7FADC-A58C-444F-B85B-61399643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67B30-270A-45AF-B608-813F82B0F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E4F32-3B45-4B19-953D-59E9B8D2E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D9BE9-6D7A-4945-92BB-8BEF1840B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BDF25-F81C-446E-BAAE-F6A39859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6DF56-4E61-4260-B283-865450D4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A6A5B-8CF0-486E-89D2-2865E9F2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EB5F-29EC-4418-93D3-A3212EA4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0FA8A-7EA5-42BE-89B7-3F885C1B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1F84E-181F-48BD-B950-B3306019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E926E-7025-4830-BDDF-9C83FB2A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DD159-79DE-4FEF-8CC9-9524674A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B6ED4-D5A2-48F3-B62F-E271F61F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2F8-D2FC-4720-86A0-13D3F2B8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1D95-C21A-4B3B-A8B5-E8FF849F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3B5B-F929-435B-BADA-55DA339F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C070-7519-4C6B-BE47-E798BA73A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D39A6-155D-4A8B-9998-BC14E030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C6A23-E784-4C25-9A89-E4BE945D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41575-3C62-4C27-B92E-6963222C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97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146A-2AD5-4D2C-9914-BBF34955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11A4B-F851-411A-8938-9EAFC3ABB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74E54-C5F0-45D7-B225-5842D9D25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D42A3-036C-423E-8BDD-FC1472D1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35408-5DBF-4276-A22E-97D5FBEA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EB8E3-B737-49F4-962F-134F5707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8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5ADC2-B0F0-4AC0-B51A-39932666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BB2A2-3172-47D1-B2A1-EDF5D6B93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4E993-2E15-4DCA-9969-79DE85B43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5FD71-0B62-477D-8622-E06CCEDC5EC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A7197-F5D9-4744-BDE0-9C1DBCE4E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AE1DF-41B2-456E-97B7-361CB3964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FF62F-EA66-4E2C-854D-099FBAE9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D07C3-FC6B-4C1D-854E-ED81D6108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Exploration, A</a:t>
            </a:r>
            <a:endParaRPr 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590BE3-177E-4F45-AAE7-20C7506CE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Shih Yu Chang</a:t>
            </a:r>
          </a:p>
        </p:txBody>
      </p:sp>
    </p:spTree>
    <p:extLst>
      <p:ext uri="{BB962C8B-B14F-4D97-AF65-F5344CB8AC3E}">
        <p14:creationId xmlns:p14="http://schemas.microsoft.com/office/powerpoint/2010/main" val="428486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/>
              <a:t>Data dispersion characteristics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Median, max, min, quantiles, outliers, variance, ...</a:t>
            </a:r>
          </a:p>
          <a:p>
            <a:r>
              <a:rPr lang="en-US" altLang="en-US" sz="2400" u="sng" dirty="0"/>
              <a:t>Numerical dimensions</a:t>
            </a:r>
            <a:r>
              <a:rPr lang="en-US" altLang="en-US" sz="2400" dirty="0"/>
              <a:t>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sz="2400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quantile analysis on sorted intervals</a:t>
            </a:r>
          </a:p>
          <a:p>
            <a:r>
              <a:rPr lang="en-US" altLang="en-US" sz="2400" u="sng" dirty="0"/>
              <a:t>Dispersion analysis on computed measures</a:t>
            </a:r>
            <a:endParaRPr lang="en-US" altLang="en-US" sz="2400" dirty="0"/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Mean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Weighted arithmetic mean: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Trimmed mean: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Chopping extreme values (e.g., Olympics gymnastics score computation)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/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710891" imgH="431613" progId="Equation.3">
                  <p:embed/>
                </p:oleObj>
              </mc:Choice>
              <mc:Fallback>
                <p:oleObj name="Microsoft Equation 3.0" r:id="rId3" imgW="710891" imgH="431613" progId="Equation.3">
                  <p:embed/>
                  <p:pic>
                    <p:nvPicPr>
                      <p:cNvPr id="184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300" imgH="838200" progId="Equation.3">
                  <p:embed/>
                </p:oleObj>
              </mc:Choice>
              <mc:Fallback>
                <p:oleObj name="Equation" r:id="rId5" imgW="749300" imgH="838200" progId="Equation.3">
                  <p:embed/>
                  <p:pic>
                    <p:nvPicPr>
                      <p:cNvPr id="184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96900" imgH="431800" progId="Equation.3">
                  <p:embed/>
                </p:oleObj>
              </mc:Choice>
              <mc:Fallback>
                <p:oleObj name="Equation" r:id="rId7" imgW="596900" imgH="431800" progId="Equation.3">
                  <p:embed/>
                  <p:pic>
                    <p:nvPicPr>
                      <p:cNvPr id="184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Mode: Value 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Bimodal</a:t>
            </a:r>
          </a:p>
          <a:p>
            <a:pPr lvl="1"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/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97100" imgH="203200" progId="Equation.3">
                  <p:embed/>
                </p:oleObj>
              </mc:Choice>
              <mc:Fallback>
                <p:oleObj name="Equation" r:id="rId3" imgW="2197100" imgH="203200" progId="Equation.3">
                  <p:embed/>
                  <p:pic>
                    <p:nvPicPr>
                      <p:cNvPr id="1844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← — ————</a:t>
            </a:r>
            <a:r>
              <a:rPr lang="en-US" dirty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————→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central tendency</a:t>
            </a:r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8"/>
            <a:ext cx="10801350" cy="5213413"/>
          </a:xfrm>
        </p:spPr>
        <p:txBody>
          <a:bodyPr>
            <a:normAutofit/>
          </a:bodyPr>
          <a:lstStyle/>
          <a:p>
            <a:pPr eaLnBrk="1" hangingPunct="1">
              <a:buSzPct val="80000"/>
            </a:pPr>
            <a:r>
              <a:rPr lang="en-US" altLang="en-US" dirty="0">
                <a:latin typeface="Calibri" panose="020F0502020204030204" pitchFamily="34" charset="0"/>
              </a:rPr>
              <a:t>Variance 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computation)</a:t>
            </a:r>
          </a:p>
          <a:p>
            <a:pPr lvl="3"/>
            <a:r>
              <a:rPr lang="en-US" altLang="en-US" dirty="0">
                <a:latin typeface="Calibri" panose="020F0502020204030204" pitchFamily="34" charset="0"/>
              </a:rPr>
              <a:t>Q: Can you compute it incrementally and efficiently?</a:t>
            </a: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Standard 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482385"/>
              </p:ext>
            </p:extLst>
          </p:nvPr>
        </p:nvGraphicFramePr>
        <p:xfrm>
          <a:off x="2536077" y="3749704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59100" imgH="431800" progId="Equation.3">
                  <p:embed/>
                </p:oleObj>
              </mc:Choice>
              <mc:Fallback>
                <p:oleObj name="Equation" r:id="rId3" imgW="2959100" imgH="431800" progId="Equation.3">
                  <p:embed/>
                  <p:pic>
                    <p:nvPicPr>
                      <p:cNvPr id="2048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077" y="3749704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0555353"/>
              </p:ext>
            </p:extLst>
          </p:nvPr>
        </p:nvGraphicFramePr>
        <p:xfrm>
          <a:off x="2536077" y="2356508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35200" imgH="431800" progId="Equation.3">
                  <p:embed/>
                </p:oleObj>
              </mc:Choice>
              <mc:Fallback>
                <p:oleObj name="Equation" r:id="rId5" imgW="2235200" imgH="431800" progId="Equation.3">
                  <p:embed/>
                  <p:pic>
                    <p:nvPicPr>
                      <p:cNvPr id="2048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077" y="2356508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765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19200"/>
            <a:ext cx="11049001" cy="5384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Boxplot</a:t>
            </a:r>
            <a:r>
              <a:rPr lang="en-US" altLang="en-US" sz="2400" dirty="0"/>
              <a:t>: graphic display of five-number summary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Histogram</a:t>
            </a:r>
            <a:r>
              <a:rPr lang="en-US" altLang="en-US" sz="2400" dirty="0"/>
              <a:t>: x-axis are values, y-axis </a:t>
            </a:r>
            <a:r>
              <a:rPr lang="en-US" altLang="en-US" sz="2400" dirty="0" err="1"/>
              <a:t>repres</a:t>
            </a:r>
            <a:r>
              <a:rPr lang="en-US" altLang="en-US" sz="2400" dirty="0"/>
              <a:t>. frequencies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 plot</a:t>
            </a:r>
            <a:r>
              <a:rPr lang="en-US" altLang="en-US" sz="2400" dirty="0"/>
              <a:t>:  each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is paired with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 indicating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% of data  are </a:t>
            </a:r>
            <a:r>
              <a:rPr lang="en-US" altLang="en-US" sz="2400" dirty="0">
                <a:sym typeface="Symbol" panose="05050102010706020507" pitchFamily="18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Quantile-quantile (q-q) plot</a:t>
            </a:r>
            <a:r>
              <a:rPr lang="en-US" altLang="en-US" sz="2400" dirty="0"/>
              <a:t>: graphs the quantiles of one univariant distribution against the corresponding quantiles of another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Scatter plot</a:t>
            </a:r>
            <a:r>
              <a:rPr lang="en-US" altLang="en-US" sz="2400" dirty="0"/>
              <a:t>: each pair of values is a pair of coordinates and plotted as points in the plane</a:t>
            </a:r>
          </a:p>
        </p:txBody>
      </p:sp>
    </p:spTree>
    <p:extLst>
      <p:ext uri="{BB962C8B-B14F-4D97-AF65-F5344CB8AC3E}">
        <p14:creationId xmlns:p14="http://schemas.microsoft.com/office/powerpoint/2010/main" val="218631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Measuring the Dispersion of Data: Quartiles &amp; Boxplots  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64292"/>
            <a:ext cx="7153364" cy="4516072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Quartiles</a:t>
            </a:r>
            <a:r>
              <a:rPr lang="en-US" altLang="en-US" dirty="0">
                <a:latin typeface="Calibri" panose="020F0502020204030204" pitchFamily="34" charset="0"/>
              </a:rPr>
              <a:t>: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 (25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 (75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Inter-quartile range</a:t>
            </a:r>
            <a:r>
              <a:rPr lang="en-US" altLang="en-US" dirty="0">
                <a:latin typeface="Calibri" panose="020F0502020204030204" pitchFamily="34" charset="0"/>
              </a:rPr>
              <a:t>: IQR = Q</a:t>
            </a:r>
            <a:r>
              <a:rPr lang="en-US" altLang="en-US" baseline="-25000" dirty="0">
                <a:latin typeface="Calibri" panose="020F0502020204030204" pitchFamily="34" charset="0"/>
              </a:rPr>
              <a:t>3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Five number summary</a:t>
            </a:r>
            <a:r>
              <a:rPr lang="en-US" altLang="en-US" dirty="0">
                <a:latin typeface="Calibri" panose="020F0502020204030204" pitchFamily="34" charset="0"/>
              </a:rPr>
              <a:t>: min,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median,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Boxplot</a:t>
            </a:r>
            <a:r>
              <a:rPr lang="en-US" altLang="en-US" dirty="0">
                <a:latin typeface="Calibri" panose="020F0502020204030204" pitchFamily="34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Median (Q</a:t>
            </a:r>
            <a:r>
              <a:rPr lang="en-US" altLang="en-US" baseline="-25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Whiskers: two lines outside the box extended to Minimum and Maximum</a:t>
            </a:r>
          </a:p>
        </p:txBody>
      </p:sp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5476348"/>
            <a:ext cx="10595264" cy="10333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Outlier</a:t>
            </a:r>
            <a:r>
              <a:rPr lang="en-US" altLang="en-US" dirty="0">
                <a:latin typeface="Calibri" panose="020F0502020204030204" pitchFamily="34" charset="0"/>
              </a:rPr>
              <a:t>: usually, a value higher/lower than 1.5 x IQR</a:t>
            </a:r>
          </a:p>
        </p:txBody>
      </p:sp>
    </p:spTree>
    <p:extLst>
      <p:ext uri="{BB962C8B-B14F-4D97-AF65-F5344CB8AC3E}">
        <p14:creationId xmlns:p14="http://schemas.microsoft.com/office/powerpoint/2010/main" val="3278097179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4" y="171450"/>
            <a:ext cx="11706225" cy="7429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Visualization of Data Dispersion: 3-D Boxplots</a:t>
            </a:r>
            <a:endParaRPr lang="en-US" altLang="en-US" sz="6000" dirty="0"/>
          </a:p>
        </p:txBody>
      </p:sp>
      <p:pic>
        <p:nvPicPr>
          <p:cNvPr id="22534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33475"/>
            <a:ext cx="10267950" cy="63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8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15830459" imgH="7695923" progId="MSGraph.Chart.8">
                  <p:embed followColorScheme="full"/>
                </p:oleObj>
              </mc:Choice>
              <mc:Fallback>
                <p:oleObj name="Chart" r:id="rId3" imgW="15830459" imgH="7695923" progId="MSGraph.Chart.8">
                  <p:embed followColorScheme="full"/>
                  <p:pic>
                    <p:nvPicPr>
                      <p:cNvPr id="25605" name="Object 1029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Differences between histograms and bar charts</a:t>
            </a:r>
          </a:p>
          <a:p>
            <a:pPr lvl="1"/>
            <a:r>
              <a:rPr lang="en-US" dirty="0"/>
              <a:t>Histograms are used to show distributions of variables while bar charts are used to compare variables</a:t>
            </a:r>
          </a:p>
          <a:p>
            <a:pPr lvl="1"/>
            <a:r>
              <a:rPr lang="en-US" dirty="0"/>
              <a:t>Histograms plot binned quantitative data while bar charts plot categorical data</a:t>
            </a:r>
          </a:p>
          <a:p>
            <a:pPr lvl="1"/>
            <a:r>
              <a:rPr lang="en-US" dirty="0"/>
              <a:t>Bars can be reordered in bar charts but not in histograms</a:t>
            </a:r>
          </a:p>
          <a:p>
            <a:pPr lvl="1"/>
            <a:r>
              <a:rPr lang="en-US" dirty="0"/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98831179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6693-888D-4E72-A364-895CAE62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9C8C-C583-4808-BDA8-FC94DD2C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description</a:t>
            </a:r>
          </a:p>
          <a:p>
            <a:r>
              <a:rPr lang="en-US" dirty="0"/>
              <a:t>Handling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8F4-7CA4-4B30-858B-6CAF94F9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9537-6F56-4891-80D8-B8859B324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4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314450" y="1277936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martDraw" r:id="rId3" imgW="3063240" imgH="1691640" progId="SmartDraw.2">
                  <p:embed/>
                </p:oleObj>
              </mc:Choice>
              <mc:Fallback>
                <p:oleObj name="SmartDraw" r:id="rId3" imgW="3063240" imgH="1691640" progId="SmartDraw.2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6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martDraw" r:id="rId5" imgW="3063240" imgH="1691640" progId="SmartDraw.2">
                  <p:embed/>
                </p:oleObj>
              </mc:Choice>
              <mc:Fallback>
                <p:oleObj name="SmartDraw" r:id="rId5" imgW="3063240" imgH="1691640" progId="SmartDraw.2">
                  <p:embed/>
                  <p:pic>
                    <p:nvPicPr>
                      <p:cNvPr id="266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00725" y="2039935"/>
            <a:ext cx="5457825" cy="337979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two histograms shown in the left may have the same boxplot representation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same values for: min, Q1, median, Q3, max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But they have rather different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2659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/>
              <a:t>Quantile Plot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49" y="1331914"/>
            <a:ext cx="10810875" cy="24780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/>
              <a:t>quantile</a:t>
            </a:r>
            <a:r>
              <a:rPr lang="en-US" altLang="en-US" sz="2400" dirty="0"/>
              <a:t>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2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3460280"/>
            <a:ext cx="5676127" cy="325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599303" y="-44626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934318"/>
            <a:ext cx="10896600" cy="2209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2</a:t>
            </a:r>
          </a:p>
          <a:p>
            <a:r>
              <a:rPr lang="en-US" altLang="en-US" sz="2400" dirty="0"/>
              <a:t>https://www.statisticshowto.datasciencecentral.com/q-q-plots/</a:t>
            </a:r>
          </a:p>
        </p:txBody>
      </p:sp>
      <p:pic>
        <p:nvPicPr>
          <p:cNvPr id="46082" name="Picture 2" descr="Image result for quantile-quantil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56" y="3551626"/>
            <a:ext cx="4419210" cy="3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4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F6872-17F7-4273-942B-5CAD9C7F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5187"/>
            <a:ext cx="10905066" cy="496762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A5C87-4C29-4A44-964B-D64700DA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9861"/>
            <a:ext cx="10905066" cy="511827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6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75A9-3AEA-474A-A8EC-93349F6D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05225"/>
            <a:ext cx="10905066" cy="524754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7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8AFEA-8705-4624-9C32-6DE123B6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46221"/>
            <a:ext cx="10905066" cy="516555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6A71-E453-4B26-871A-9AE4AA7F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70" y="643467"/>
            <a:ext cx="781746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754E-C8A1-42BE-8BAA-83150C6D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5456"/>
            <a:ext cx="10905066" cy="488708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4021-B1D0-47B6-9CAC-00B79DA0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2473"/>
            <a:ext cx="10905066" cy="507305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0905-B868-41D6-A323-7438A94A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report,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C914-4FAE-4743-86E1-FA310EE8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Visualized by:</a:t>
            </a:r>
          </a:p>
          <a:p>
            <a:pPr lvl="1"/>
            <a:r>
              <a:rPr lang="en-US" sz="3200" dirty="0"/>
              <a:t>Histogram</a:t>
            </a:r>
          </a:p>
          <a:p>
            <a:pPr lvl="1"/>
            <a:r>
              <a:rPr lang="en-US" sz="3200" dirty="0"/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254807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1843-F1CE-452E-AC15-A1CA729F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B65F9-0A3F-4028-AEFA-2E520022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987353"/>
            <a:ext cx="10525125" cy="40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2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0618F-B2ED-4C7F-9F95-0EE59CBD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43" y="643467"/>
            <a:ext cx="861211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1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1A6F-F6C1-499B-B243-257565D2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148" y="643467"/>
            <a:ext cx="8671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6F3D-AAA0-46C1-8094-BEAD6388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about Gaussian distribution, 27,28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97FFD-05B2-433E-B50A-C4579E65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78" y="1825626"/>
            <a:ext cx="83889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2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6693-888D-4E72-A364-895CAE62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9C8C-C583-4808-BDA8-FC94DD2C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  <a:p>
            <a:r>
              <a:rPr lang="en-US" dirty="0">
                <a:solidFill>
                  <a:srgbClr val="FF0000"/>
                </a:solidFill>
              </a:rPr>
              <a:t>Handling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8F4-7CA4-4B30-858B-6CAF94F9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9537-6F56-4891-80D8-B8859B3248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4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42FE-B2E0-4DB1-AD6A-EE24BEFE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E9B8-9BEF-4381-A4CF-E4E955AC4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The most common data quality issues are:</a:t>
            </a:r>
          </a:p>
          <a:p>
            <a:pPr lvl="1"/>
            <a:r>
              <a:rPr lang="en-US" sz="3200" dirty="0"/>
              <a:t>missing values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Accuracy: correct or wrong, accurate or not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Completeness: not recorded, unavailable,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Consistency: some modified but some not, dangling,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Timeliness: timely update? 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Believability: how trustable the data are correct?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Interpretability: how easily the data can be understood?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3200" dirty="0"/>
              <a:t>Noisy (perturbed) data</a:t>
            </a:r>
          </a:p>
          <a:p>
            <a:pPr lvl="1"/>
            <a:r>
              <a:rPr lang="en-US" sz="32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557674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 quality issues, examples</a:t>
            </a:r>
            <a:endParaRPr lang="en-US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309" y="1219200"/>
            <a:ext cx="10850880" cy="5384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Data in the Real World Is Dirty: Lots of potentially incorrect data, e.g., instrument faulty, human or computer error, and transmission error</a:t>
            </a:r>
          </a:p>
          <a:p>
            <a:pPr lvl="1" eaLnBrk="1" hangingPunct="1"/>
            <a:r>
              <a:rPr lang="en-US" altLang="en-US" sz="2200" u="sng" dirty="0"/>
              <a:t>Incomplete</a:t>
            </a:r>
            <a:r>
              <a:rPr lang="en-US" altLang="en-US" sz="2200" dirty="0"/>
              <a:t>: lacking attribute values, lacking certain attributes of interest, or containing only aggregate data</a:t>
            </a:r>
          </a:p>
          <a:p>
            <a:pPr lvl="2" eaLnBrk="1" hangingPunct="1"/>
            <a:r>
              <a:rPr lang="en-US" altLang="en-US" sz="2200" dirty="0"/>
              <a:t>e.g., </a:t>
            </a:r>
            <a:r>
              <a:rPr lang="en-US" altLang="en-US" sz="2200" i="1" dirty="0"/>
              <a:t>Occupation </a:t>
            </a:r>
            <a:r>
              <a:rPr lang="en-US" altLang="en-US" sz="2200" dirty="0"/>
              <a:t>= “ ” (missing data)</a:t>
            </a:r>
          </a:p>
          <a:p>
            <a:pPr lvl="1" eaLnBrk="1" hangingPunct="1"/>
            <a:r>
              <a:rPr lang="en-US" altLang="en-US" sz="2200" u="sng" dirty="0"/>
              <a:t>Noisy</a:t>
            </a:r>
            <a:r>
              <a:rPr lang="en-US" altLang="en-US" sz="2200" dirty="0"/>
              <a:t>: containing noise, errors, or outliers</a:t>
            </a:r>
          </a:p>
          <a:p>
            <a:pPr lvl="2" eaLnBrk="1" hangingPunct="1"/>
            <a:r>
              <a:rPr lang="en-US" altLang="en-US" sz="2200" dirty="0"/>
              <a:t>e.g., </a:t>
            </a:r>
            <a:r>
              <a:rPr lang="en-US" altLang="en-US" sz="2200" i="1" dirty="0"/>
              <a:t>Salary </a:t>
            </a:r>
            <a:r>
              <a:rPr lang="en-US" altLang="en-US" sz="2200" dirty="0"/>
              <a:t>= “</a:t>
            </a:r>
            <a:r>
              <a:rPr lang="en-US" altLang="en-US" sz="2200" dirty="0">
                <a:cs typeface="Tahoma" panose="020B0604030504040204" pitchFamily="34" charset="0"/>
              </a:rPr>
              <a:t>−</a:t>
            </a:r>
            <a:r>
              <a:rPr lang="en-US" altLang="en-US" sz="2200" dirty="0"/>
              <a:t>10” (an error)</a:t>
            </a:r>
          </a:p>
          <a:p>
            <a:pPr lvl="1" eaLnBrk="1" hangingPunct="1"/>
            <a:r>
              <a:rPr lang="en-US" altLang="en-US" sz="2200" u="sng" dirty="0"/>
              <a:t>Inconsistent</a:t>
            </a:r>
            <a:r>
              <a:rPr lang="en-US" altLang="en-US" sz="2200" dirty="0"/>
              <a:t>: containing discrepancies in codes or names, e.g.,</a:t>
            </a:r>
          </a:p>
          <a:p>
            <a:pPr lvl="2" eaLnBrk="1" hangingPunct="1"/>
            <a:r>
              <a:rPr lang="en-US" altLang="en-US" sz="2200" i="1" dirty="0"/>
              <a:t>Age </a:t>
            </a:r>
            <a:r>
              <a:rPr lang="en-US" altLang="en-US" sz="2200" dirty="0"/>
              <a:t>= “42”, </a:t>
            </a:r>
            <a:r>
              <a:rPr lang="en-US" altLang="en-US" sz="2200" i="1" dirty="0"/>
              <a:t>Birthday </a:t>
            </a:r>
            <a:r>
              <a:rPr lang="en-US" altLang="en-US" sz="2200" dirty="0"/>
              <a:t>= “03/07/2010”</a:t>
            </a:r>
          </a:p>
          <a:p>
            <a:pPr lvl="2" eaLnBrk="1" hangingPunct="1"/>
            <a:r>
              <a:rPr lang="en-US" altLang="en-US" sz="2200" dirty="0"/>
              <a:t>Was rating “1, 2, 3”, now rating “A, B, C”</a:t>
            </a:r>
          </a:p>
          <a:p>
            <a:pPr lvl="2" eaLnBrk="1" hangingPunct="1"/>
            <a:r>
              <a:rPr lang="en-US" altLang="en-US" sz="2200" dirty="0"/>
              <a:t>discrepancy between duplicate records</a:t>
            </a:r>
          </a:p>
          <a:p>
            <a:pPr lvl="1" eaLnBrk="1" hangingPunct="1"/>
            <a:r>
              <a:rPr lang="en-US" altLang="en-US" sz="2200" u="sng" dirty="0"/>
              <a:t>Intentional</a:t>
            </a:r>
            <a:r>
              <a:rPr lang="en-US" altLang="en-US" sz="2200" b="1" u="sng" dirty="0"/>
              <a:t> </a:t>
            </a:r>
            <a:r>
              <a:rPr lang="en-US" altLang="en-US" sz="2200" dirty="0"/>
              <a:t>(e.g., </a:t>
            </a:r>
            <a:r>
              <a:rPr lang="en-US" altLang="en-US" sz="2200" i="1" dirty="0"/>
              <a:t>disguised missing</a:t>
            </a:r>
            <a:r>
              <a:rPr lang="en-US" altLang="en-US" sz="2200" dirty="0"/>
              <a:t> data)</a:t>
            </a:r>
          </a:p>
          <a:p>
            <a:pPr lvl="2" eaLnBrk="1" hangingPunct="1"/>
            <a:r>
              <a:rPr lang="en-US" altLang="en-US" sz="2200" dirty="0"/>
              <a:t>Cheating medical products/services</a:t>
            </a:r>
          </a:p>
        </p:txBody>
      </p:sp>
    </p:spTree>
    <p:extLst>
      <p:ext uri="{BB962C8B-B14F-4D97-AF65-F5344CB8AC3E}">
        <p14:creationId xmlns:p14="http://schemas.microsoft.com/office/powerpoint/2010/main" val="388561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393950" y="304800"/>
            <a:ext cx="716915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Incomplete (Missing) Data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766" y="1371600"/>
            <a:ext cx="10824754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Data is not always available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E.g., many tuples have no recorded value for several attributes, such as customer income in sales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Missing data may be due to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Equipment malfunction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Inconsistent with other recorded data and thus deleted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Data were not entered due to misunderstanding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Certain data may not be considered important at the time of entry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Did not register history or changes of the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Missing data may need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292954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543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Missing Data?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473" y="1295400"/>
            <a:ext cx="10929257" cy="5257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Imputation replaces missing feature values with a plausible estimated value based on the feature values that are present.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The most common approach to imputation is to replace missing values for a feature with a measure of the central tendency of that feature.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In general, we would be reluctant to use imputation on features missing in excess of 30% of their values and would strongly recommend against the use of imputation on features missing in excess of 50% of their values.</a:t>
            </a:r>
          </a:p>
        </p:txBody>
      </p:sp>
    </p:spTree>
    <p:extLst>
      <p:ext uri="{BB962C8B-B14F-4D97-AF65-F5344CB8AC3E}">
        <p14:creationId xmlns:p14="http://schemas.microsoft.com/office/powerpoint/2010/main" val="1129248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00400" y="228600"/>
            <a:ext cx="5638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Noisy Data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371600"/>
            <a:ext cx="10842171" cy="495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Noise: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random error or variance in a measured variable</a:t>
            </a:r>
          </a:p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Incorrect attribute values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may be due to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Faulty data collection instruments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entry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transmission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Technology limitation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Inconsistency in naming convention </a:t>
            </a:r>
          </a:p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Other data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Duplicate records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Incomplete data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319721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241C-2FCE-48FD-91D3-298CBEFE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80" y="643467"/>
            <a:ext cx="972403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17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304800"/>
            <a:ext cx="859155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309" y="1371600"/>
            <a:ext cx="10737668" cy="5029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Binning</a:t>
            </a:r>
          </a:p>
          <a:p>
            <a:pPr lvl="1" eaLnBrk="1" hangingPunct="1"/>
            <a:r>
              <a:rPr lang="en-US" altLang="en-US" sz="2400" dirty="0"/>
              <a:t>First sort data and partition into (equal-frequency) bins</a:t>
            </a:r>
          </a:p>
          <a:p>
            <a:pPr lvl="1" eaLnBrk="1" hangingPunct="1"/>
            <a:r>
              <a:rPr lang="en-US" altLang="en-US" sz="2400" dirty="0"/>
              <a:t>Then one can </a:t>
            </a:r>
            <a:r>
              <a:rPr lang="en-US" altLang="en-US" sz="2400" b="1" dirty="0"/>
              <a:t>smooth by bin means, smooth by bin median, smooth by bin boundaries</a:t>
            </a:r>
            <a:r>
              <a:rPr lang="en-US" altLang="en-US" sz="2400" dirty="0"/>
              <a:t>, etc.</a:t>
            </a:r>
          </a:p>
          <a:p>
            <a:pPr eaLnBrk="1" hangingPunct="1"/>
            <a:r>
              <a:rPr lang="en-US" altLang="en-US" sz="2400" dirty="0"/>
              <a:t>Regression</a:t>
            </a:r>
          </a:p>
          <a:p>
            <a:pPr lvl="1" eaLnBrk="1" hangingPunct="1"/>
            <a:r>
              <a:rPr lang="en-US" altLang="en-US" sz="2400" dirty="0"/>
              <a:t>Smooth by fitting the data into regression functions</a:t>
            </a:r>
          </a:p>
          <a:p>
            <a:pPr eaLnBrk="1" hangingPunct="1"/>
            <a:r>
              <a:rPr lang="en-US" altLang="en-US" sz="2400" dirty="0"/>
              <a:t>Clustering</a:t>
            </a:r>
          </a:p>
          <a:p>
            <a:pPr lvl="1" eaLnBrk="1" hangingPunct="1"/>
            <a:r>
              <a:rPr lang="en-US" altLang="en-US" sz="2400" dirty="0"/>
              <a:t>Detect and remove outliers</a:t>
            </a:r>
          </a:p>
          <a:p>
            <a:pPr eaLnBrk="1" hangingPunct="1"/>
            <a:r>
              <a:rPr lang="en-US" altLang="en-US" sz="2400" dirty="0"/>
              <a:t>Semi-supervised: Combined computer and human inspection</a:t>
            </a:r>
          </a:p>
          <a:p>
            <a:pPr lvl="1" eaLnBrk="1" hangingPunct="1"/>
            <a:r>
              <a:rPr lang="en-US" altLang="en-US" sz="2400" dirty="0"/>
              <a:t>Detect suspicious values and check by human (e.g., deal with possible outliers)</a:t>
            </a:r>
          </a:p>
        </p:txBody>
      </p:sp>
    </p:spTree>
    <p:extLst>
      <p:ext uri="{BB962C8B-B14F-4D97-AF65-F5344CB8AC3E}">
        <p14:creationId xmlns:p14="http://schemas.microsoft.com/office/powerpoint/2010/main" val="185360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CA3C-228A-472B-AE49-929B659E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Handling outliers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C55C5E-7150-4066-B15E-B1647FD7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2" y="1825626"/>
            <a:ext cx="8971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CC89A3-857A-4D53-ADCB-0A14B4B40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03717-CB49-49DD-8A6C-D717EE91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47"/>
            <a:ext cx="2886076" cy="278595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BD0AA-861B-4288-B34B-DB4166F5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975" y="545747"/>
            <a:ext cx="7192841" cy="27859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What handling strategies would you recommend for the data quality issues found in the motor Insurance fraud ABT?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9F30D-943D-4CA5-B929-966FD09B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7" r="-1" b="8981"/>
          <a:stretch/>
        </p:blipFill>
        <p:spPr>
          <a:xfrm>
            <a:off x="182881" y="3526300"/>
            <a:ext cx="11834494" cy="31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9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3BC1-C191-45EB-84A3-BDA4C6B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Discussions: Data Exploration with true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2D150-B608-4457-9A81-66689AD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my demo code and NBA data try to do following: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problems are there at current data?</a:t>
            </a:r>
          </a:p>
          <a:p>
            <a:pPr lvl="1"/>
            <a:r>
              <a:rPr lang="en-US" dirty="0"/>
              <a:t>How you fix them and why?</a:t>
            </a:r>
          </a:p>
          <a:p>
            <a:pPr lvl="1"/>
            <a:r>
              <a:rPr lang="en-US" dirty="0"/>
              <a:t>Can you visualize the data and provide insight explanations? </a:t>
            </a:r>
          </a:p>
        </p:txBody>
      </p:sp>
    </p:spTree>
    <p:extLst>
      <p:ext uri="{BB962C8B-B14F-4D97-AF65-F5344CB8AC3E}">
        <p14:creationId xmlns:p14="http://schemas.microsoft.com/office/powerpoint/2010/main" val="525375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9FDE-0499-4A97-8830-6EB6AAF6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0BF8-557A-443B-A21C-CA2C5212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your data, especially their central tendencies, variations, and distributions.</a:t>
            </a:r>
          </a:p>
          <a:p>
            <a:endParaRPr lang="en-US" dirty="0"/>
          </a:p>
          <a:p>
            <a:r>
              <a:rPr lang="en-US" dirty="0"/>
              <a:t>Data quality issues: particular missing values, noisy data, and outliers.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88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FE05-4B0E-4FBE-A51C-55FCF8C2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Supplement: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FBA0-1059-4A96-A035-667F595E0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5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3823716" imgH="1999488" progId="Word.Document.8">
                  <p:embed/>
                </p:oleObj>
              </mc:Choice>
              <mc:Fallback>
                <p:oleObj name="Document" r:id="rId5" imgW="3823716" imgH="1999488" progId="Word.Document.8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(3) </a:t>
            </a:r>
            <a:r>
              <a:rPr lang="en-US" altLang="en-US" dirty="0">
                <a:cs typeface="Times New Roman" panose="02020603050405020304" pitchFamily="18" charset="0"/>
              </a:rPr>
              <a:t>Ordered Data</a:t>
            </a:r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/>
              <a:t>Types of Data 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6DB116-62DC-4592-BCB0-0A3DE2F6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128" y="462499"/>
            <a:ext cx="8055535" cy="6193072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7120A-6D53-48CF-8769-750F1A92CA44}"/>
              </a:ext>
            </a:extLst>
          </p:cNvPr>
          <p:cNvSpPr txBox="1"/>
          <p:nvPr/>
        </p:nvSpPr>
        <p:spPr>
          <a:xfrm>
            <a:off x="104993" y="2667000"/>
            <a:ext cx="2070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are cont. </a:t>
            </a:r>
          </a:p>
          <a:p>
            <a:r>
              <a:rPr lang="en-US" sz="2800" dirty="0"/>
              <a:t>Which are cat.</a:t>
            </a:r>
          </a:p>
        </p:txBody>
      </p:sp>
    </p:spTree>
    <p:extLst>
      <p:ext uri="{BB962C8B-B14F-4D97-AF65-F5344CB8AC3E}">
        <p14:creationId xmlns:p14="http://schemas.microsoft.com/office/powerpoint/2010/main" val="349711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0971423" cy="5418221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object.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400" dirty="0"/>
              <a:t>Types:</a:t>
            </a:r>
          </a:p>
          <a:p>
            <a:pPr lvl="1" eaLnBrk="1" hangingPunct="1"/>
            <a:r>
              <a:rPr lang="en-US" altLang="en-US" sz="2400" dirty="0"/>
              <a:t>Nominal (e.g., red, blue)</a:t>
            </a:r>
          </a:p>
          <a:p>
            <a:pPr lvl="1" eaLnBrk="1" hangingPunct="1"/>
            <a:r>
              <a:rPr lang="en-US" altLang="en-US" sz="2400" dirty="0"/>
              <a:t>Binary (e.g., {true, false})</a:t>
            </a:r>
          </a:p>
          <a:p>
            <a:pPr lvl="1" eaLnBrk="1" hangingPunct="1"/>
            <a:r>
              <a:rPr lang="en-US" altLang="en-US" sz="2400" dirty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400" dirty="0"/>
              <a:t>Interval-scaled: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C is interval scales</a:t>
            </a:r>
            <a:endParaRPr lang="en-US" altLang="en-US" sz="2400" dirty="0"/>
          </a:p>
          <a:p>
            <a:pPr lvl="2"/>
            <a:r>
              <a:rPr lang="en-US" altLang="en-US" sz="2400" dirty="0"/>
              <a:t>Ratio-scaled: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 ○</a:t>
            </a:r>
            <a:r>
              <a:rPr lang="en-US" altLang="en-US" sz="2400" dirty="0">
                <a:latin typeface="Calibri" panose="020F0502020204030204" pitchFamily="34" charset="0"/>
              </a:rPr>
              <a:t>K</a:t>
            </a:r>
            <a:endParaRPr lang="en-US" altLang="en-US" sz="2400" dirty="0"/>
          </a:p>
          <a:p>
            <a:r>
              <a:rPr lang="en-US" altLang="en-US" sz="2400" dirty="0"/>
              <a:t>Q1:  Is student ID a nominal, ordinal, or  interval-scaled data?</a:t>
            </a:r>
          </a:p>
          <a:p>
            <a:r>
              <a:rPr lang="en-US" altLang="en-US" sz="2400" dirty="0"/>
              <a:t>Q2:  What about eye color? Or color in the color spectrum of physics?</a:t>
            </a:r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>
            <a:normAutofit lnSpcReduction="1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Inherent </a:t>
            </a:r>
            <a:r>
              <a:rPr lang="en-US" altLang="en-US" sz="2400" b="1" dirty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).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EFE4-10D8-48A7-938E-DBDE025C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51E2-3452-4788-BEC0-26D80389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1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4FDFB-2A9E-4F6D-9652-057760A3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5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D0D13-E7DD-4E15-A97C-385E8192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3264"/>
            <a:ext cx="10905066" cy="421147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4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83E8C-36B2-440F-8CA4-C7752EF6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81179"/>
            <a:ext cx="5294716" cy="18956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2F6B1D-04AB-4FD0-A414-A92FFC14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91" y="643467"/>
            <a:ext cx="51265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5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40B8FA-1B22-450D-94F0-B1A01BE5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Getting to know your data,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C71D-FC2B-465E-9185-216036B82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 dirty="0"/>
              <a:t>Categorical features: </a:t>
            </a:r>
            <a:r>
              <a:rPr lang="fr-FR" sz="2400" dirty="0"/>
              <a:t>mode, 2nd mode, mode %, and 2nd mode %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Continuous features: the mean and standard deviation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7F6A6F5-855D-42FF-AF90-6F26DF75A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" r="-1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2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2305</Words>
  <Application>Microsoft Office PowerPoint</Application>
  <PresentationFormat>Widescreen</PresentationFormat>
  <Paragraphs>345</Paragraphs>
  <Slides>56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Microsoft Equation 3.0</vt:lpstr>
      <vt:lpstr>Equation</vt:lpstr>
      <vt:lpstr>Chart</vt:lpstr>
      <vt:lpstr>SmartDraw</vt:lpstr>
      <vt:lpstr>Visio</vt:lpstr>
      <vt:lpstr>Document</vt:lpstr>
      <vt:lpstr>Data Exploration, A</vt:lpstr>
      <vt:lpstr>Today:</vt:lpstr>
      <vt:lpstr>Data quality report,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to know your data, 15</vt:lpstr>
      <vt:lpstr>Basic Statistical Descriptions of Data</vt:lpstr>
      <vt:lpstr>Measuring the Central Tendency:  (1) Mean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Quartiles &amp; Boxplots   </vt:lpstr>
      <vt:lpstr>Visualization of Data Dispersion: 3-D Boxplots</vt:lpstr>
      <vt:lpstr>Histogram Analysis</vt:lpstr>
      <vt:lpstr>Histograms Often Tell More than Boxplots</vt:lpstr>
      <vt:lpstr>Quantile Plot</vt:lpstr>
      <vt:lpstr>Quantile-Quantile (Q-Q)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More about Gaussian distribution, 27,28</vt:lpstr>
      <vt:lpstr>Today:</vt:lpstr>
      <vt:lpstr>Data quality issues</vt:lpstr>
      <vt:lpstr>Data quality issues, examples</vt:lpstr>
      <vt:lpstr>Incomplete (Missing) Data</vt:lpstr>
      <vt:lpstr>How to Handle Missing Data?</vt:lpstr>
      <vt:lpstr>Noisy Data</vt:lpstr>
      <vt:lpstr>How to Handle Noisy Data?</vt:lpstr>
      <vt:lpstr>Handling outliers</vt:lpstr>
      <vt:lpstr>Discussions</vt:lpstr>
      <vt:lpstr>Discussions: Data Exploration with true data</vt:lpstr>
      <vt:lpstr>Summary</vt:lpstr>
      <vt:lpstr>Supplement: Data Types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Data Objects</vt:lpstr>
      <vt:lpstr>Attributes</vt:lpstr>
      <vt:lpstr>Attribute Types </vt:lpstr>
      <vt:lpstr>Numeric Attribute Types </vt:lpstr>
      <vt:lpstr>Discrete vs. Continuous Attributes </vt:lpstr>
      <vt:lpstr>Supplement: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Exploration, A</dc:title>
  <dc:creator>Shih Yu Chang</dc:creator>
  <cp:lastModifiedBy>Venkatasai Rao Dheekonda</cp:lastModifiedBy>
  <cp:revision>23</cp:revision>
  <dcterms:created xsi:type="dcterms:W3CDTF">2020-07-09T00:42:15Z</dcterms:created>
  <dcterms:modified xsi:type="dcterms:W3CDTF">2022-09-03T01:13:30Z</dcterms:modified>
</cp:coreProperties>
</file>